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”Skriv ett citat här.”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Relationship Id="rId3" Type="http://schemas.openxmlformats.org/officeDocument/2006/relationships/image" Target="../media/image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restaurantday.org/en/" TargetMode="External"/><Relationship Id="rId3" Type="http://schemas.openxmlformats.org/officeDocument/2006/relationships/hyperlink" Target="http://www.unitedinvitations.org" TargetMode="External"/><Relationship Id="rId4" Type="http://schemas.openxmlformats.org/officeDocument/2006/relationships/image" Target="../media/image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755" y="5585519"/>
            <a:ext cx="9994901" cy="358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892473" y="535516"/>
            <a:ext cx="6847320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Migration, integration </a:t>
            </a:r>
          </a:p>
          <a:p>
            <a:pPr>
              <a:defRPr sz="5300"/>
            </a:pPr>
            <a:r>
              <a:t>Åland</a:t>
            </a:r>
          </a:p>
          <a:p>
            <a:pPr>
              <a:defRPr sz="5300"/>
            </a:pPr>
          </a:p>
          <a:p>
            <a:pPr>
              <a:defRPr sz="5300"/>
            </a:pPr>
          </a:p>
          <a:p>
            <a:pPr>
              <a:defRPr sz="2800"/>
            </a:pPr>
            <a:r>
              <a:t>17 November 2017</a:t>
            </a:r>
          </a:p>
          <a:p>
            <a:pPr>
              <a:defRPr sz="2800"/>
            </a:pPr>
            <a:r>
              <a:t>Siv Ekström</a:t>
            </a:r>
          </a:p>
          <a:p>
            <a:pPr>
              <a:defRPr sz="2800"/>
            </a:pPr>
            <a:r>
              <a:t>Rektor, Medborgarinstitutet i Mariehamn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xfrm>
            <a:off x="952500" y="698500"/>
            <a:ext cx="11099800" cy="2402616"/>
          </a:xfrm>
          <a:prstGeom prst="rect">
            <a:avLst/>
          </a:prstGeom>
        </p:spPr>
        <p:txBody>
          <a:bodyPr/>
          <a:lstStyle/>
          <a:p>
            <a:pPr defTabSz="362204">
              <a:defRPr sz="4960"/>
            </a:pPr>
            <a:r>
              <a:t>Admission requirements:</a:t>
            </a:r>
          </a:p>
          <a:p>
            <a:pPr defTabSz="362204">
              <a:defRPr sz="4960"/>
            </a:pP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resident on Åland</a:t>
            </a:r>
          </a:p>
          <a:p>
            <a:pPr/>
            <a:r>
              <a:t>covered by the Finnish social system (FPA)</a:t>
            </a:r>
          </a:p>
          <a:p>
            <a:pPr/>
            <a:r>
              <a:t>registered as a job seeker at AMS (the Åland Job Centre)</a:t>
            </a:r>
          </a:p>
          <a:p>
            <a:pPr/>
            <a:r>
              <a:t>able to read and write the latin alphabet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140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633" r="0" b="0"/>
          <a:stretch>
            <a:fillRect/>
          </a:stretch>
        </p:blipFill>
        <p:spPr>
          <a:xfrm>
            <a:off x="6776777" y="2791817"/>
            <a:ext cx="5217045" cy="6146803"/>
          </a:xfrm>
          <a:prstGeom prst="rect">
            <a:avLst/>
          </a:prstGeom>
        </p:spPr>
      </p:pic>
      <p:sp>
        <p:nvSpPr>
          <p:cNvPr id="143" name="Shape 143"/>
          <p:cNvSpPr/>
          <p:nvPr>
            <p:ph type="title"/>
          </p:nvPr>
        </p:nvSpPr>
        <p:spPr>
          <a:xfrm>
            <a:off x="1087966" y="241300"/>
            <a:ext cx="11099801" cy="2159000"/>
          </a:xfrm>
          <a:prstGeom prst="rect">
            <a:avLst/>
          </a:prstGeom>
        </p:spPr>
        <p:txBody>
          <a:bodyPr/>
          <a:lstStyle>
            <a:lvl1pPr algn="l">
              <a:spcBef>
                <a:spcPts val="4200"/>
              </a:spcBef>
              <a:defRPr sz="3600"/>
            </a:lvl1pPr>
          </a:lstStyle>
          <a:p>
            <a:pPr/>
            <a:r>
              <a:t>The Common European Framework of Reference for Languages: Learning, Teaching, Assessment (CEFR)</a:t>
            </a:r>
          </a:p>
        </p:txBody>
      </p:sp>
      <p:sp>
        <p:nvSpPr>
          <p:cNvPr id="144" name="Shape 144"/>
          <p:cNvSpPr/>
          <p:nvPr/>
        </p:nvSpPr>
        <p:spPr>
          <a:xfrm>
            <a:off x="1223433" y="3064900"/>
            <a:ext cx="5046597" cy="501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t>Three levels, each divided in two: A, B, C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</a:pPr>
            <a:r>
              <a:t>A1, A2 and B1 are the levels offered in the courses the Åland government orders from Medis.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563695" y="468709"/>
            <a:ext cx="4980848" cy="1831182"/>
          </a:xfrm>
          <a:prstGeom prst="rect">
            <a:avLst/>
          </a:prstGeom>
        </p:spPr>
        <p:txBody>
          <a:bodyPr/>
          <a:lstStyle/>
          <a:p>
            <a:pPr/>
            <a:r>
              <a:t>CEFR</a:t>
            </a:r>
          </a:p>
        </p:txBody>
      </p:sp>
      <p:pic>
        <p:nvPicPr>
          <p:cNvPr id="147" name="CEFR.jpg"/>
          <p:cNvPicPr>
            <a:picLocks noChangeAspect="1"/>
          </p:cNvPicPr>
          <p:nvPr/>
        </p:nvPicPr>
        <p:blipFill>
          <a:blip r:embed="rId2">
            <a:extLst/>
          </a:blip>
          <a:srcRect l="0" t="0" r="67214" b="0"/>
          <a:stretch>
            <a:fillRect/>
          </a:stretch>
        </p:blipFill>
        <p:spPr>
          <a:xfrm>
            <a:off x="6307807" y="75996"/>
            <a:ext cx="6410098" cy="9601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1342955" y="2001837"/>
            <a:ext cx="10318890" cy="539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</a:pPr>
            <a:r>
              <a:rPr sz="5000"/>
              <a:t>Lessons</a:t>
            </a:r>
            <a:r>
              <a:t> </a:t>
            </a:r>
          </a:p>
          <a:p>
            <a:pPr algn="l">
              <a:spcBef>
                <a:spcPts val="4200"/>
              </a:spcBef>
            </a:pPr>
            <a:r>
              <a:t>08.30-15.15 every day</a:t>
            </a:r>
          </a:p>
          <a:p>
            <a:pPr algn="l">
              <a:spcBef>
                <a:spcPts val="4200"/>
              </a:spcBef>
            </a:pPr>
            <a:r>
              <a:t>A1 - 10 weeks (350 lessons), </a:t>
            </a:r>
          </a:p>
          <a:p>
            <a:pPr algn="l">
              <a:spcBef>
                <a:spcPts val="4200"/>
              </a:spcBef>
            </a:pPr>
            <a:r>
              <a:t>A2 and B1 - 20 weeks each - (700 lessons).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il 15-11-2017 06 57 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00" t="0" r="1250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Fil 09-11-2017 07 26 2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295941" y="2165350"/>
            <a:ext cx="7940651" cy="410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5000"/>
            </a:pPr>
            <a:r>
              <a:t>Practical placement</a:t>
            </a:r>
          </a:p>
          <a:p>
            <a:pPr algn="l">
              <a:spcBef>
                <a:spcPts val="4200"/>
              </a:spcBef>
            </a:pPr>
            <a:r>
              <a:t>Internship - schools, daycare, shops, </a:t>
            </a:r>
          </a:p>
          <a:p>
            <a:pPr algn="l">
              <a:spcBef>
                <a:spcPts val="4200"/>
              </a:spcBef>
            </a:pPr>
            <a:r>
              <a:t>At level A2 - 3 weeks </a:t>
            </a:r>
          </a:p>
          <a:p>
            <a:pPr algn="l">
              <a:spcBef>
                <a:spcPts val="4200"/>
              </a:spcBef>
            </a:pPr>
            <a:r>
              <a:t>At level B1 - 4 weeks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116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178" t="8280" r="8178" b="14654"/>
          <a:stretch>
            <a:fillRect/>
          </a:stretch>
        </p:blipFill>
        <p:spPr>
          <a:xfrm>
            <a:off x="189595" y="143933"/>
            <a:ext cx="12625477" cy="86885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Different alphabets or no reading skills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xfrm>
            <a:off x="749300" y="1096433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Courses for students with different alphabets or without reading skills. </a:t>
            </a:r>
          </a:p>
          <a:p>
            <a:pPr/>
            <a:r>
              <a:t>The students study from 9.00 until 14.00 five days a week. Maximum 10 students.</a:t>
            </a:r>
          </a:p>
        </p:txBody>
      </p:sp>
      <p:pic>
        <p:nvPicPr>
          <p:cNvPr id="161" name="thaisiffror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073848">
            <a:off x="6222206" y="6629862"/>
            <a:ext cx="6350001" cy="161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arabiskatecke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745" y="6945378"/>
            <a:ext cx="4356101" cy="191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Fil 15-11-2017 06 52 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vatte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33" t="0" r="55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il 09-11-2017 07 15 23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Svenska i arbete</a:t>
            </a:r>
          </a:p>
          <a:p>
            <a:pPr defTabSz="490727">
              <a:defRPr sz="6719"/>
            </a:pPr>
            <a:r>
              <a:t>Swedish for employees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Short courses for employees</a:t>
            </a:r>
          </a:p>
          <a:p>
            <a:pPr/>
            <a:r>
              <a:t>50% during work time</a:t>
            </a:r>
          </a:p>
          <a:p>
            <a:pPr/>
            <a:r>
              <a:t>50% efter work</a:t>
            </a:r>
          </a:p>
          <a:p>
            <a:pPr/>
            <a:r>
              <a:t>Free of charge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589968" y="336549"/>
            <a:ext cx="6059064" cy="849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5000"/>
            </a:pPr>
            <a:r>
              <a:t>Refugees</a:t>
            </a:r>
          </a:p>
          <a:p>
            <a:pPr algn="l">
              <a:spcBef>
                <a:spcPts val="4200"/>
              </a:spcBef>
            </a:pPr>
            <a:r>
              <a:t>Some of the municipalities on Åland have agreed to welcome refugees from UNHCR:s resettlement program.  Since 2015 Mariehamn, Jomala, Sund, Saltvik, Brändö and Kumlinge have received a total of almost 50 Syrian refugees. The courses in Swedish for these refugees have also been a task for Medis.</a:t>
            </a:r>
          </a:p>
        </p:txBody>
      </p:sp>
      <p:pic>
        <p:nvPicPr>
          <p:cNvPr id="172" name="Fil 09-11-2017 07 14 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9986" y="4547527"/>
            <a:ext cx="5628546" cy="4204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Ordinary Medis courses</a:t>
            </a:r>
          </a:p>
        </p:txBody>
      </p:sp>
      <p:sp>
        <p:nvSpPr>
          <p:cNvPr id="175" name="Shape 175"/>
          <p:cNvSpPr/>
          <p:nvPr/>
        </p:nvSpPr>
        <p:spPr>
          <a:xfrm>
            <a:off x="5868756" y="2667000"/>
            <a:ext cx="6547644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</a:pPr>
            <a:r>
              <a:t>Swedish courses in Medis´ normal program </a:t>
            </a:r>
          </a:p>
          <a:p>
            <a:pPr algn="l">
              <a:spcBef>
                <a:spcPts val="4200"/>
              </a:spcBef>
            </a:pPr>
            <a:r>
              <a:t>A couple of lessons one or two evenings every week. The students have to pay a fee and buy their own books.</a:t>
            </a:r>
          </a:p>
        </p:txBody>
      </p:sp>
      <p:pic>
        <p:nvPicPr>
          <p:cNvPr id="176" name="svenskaku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018010">
            <a:off x="651668" y="6178550"/>
            <a:ext cx="5308601" cy="250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xfrm>
            <a:off x="529166" y="292100"/>
            <a:ext cx="11099801" cy="2159000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The Finnish National Certificates of Language Proficiency </a:t>
            </a:r>
          </a:p>
        </p:txBody>
      </p:sp>
      <p:sp>
        <p:nvSpPr>
          <p:cNvPr id="179" name="Shape 179"/>
          <p:cNvSpPr/>
          <p:nvPr>
            <p:ph type="body" sz="half" idx="1"/>
          </p:nvPr>
        </p:nvSpPr>
        <p:spPr>
          <a:xfrm>
            <a:off x="766233" y="2633298"/>
            <a:ext cx="7573632" cy="6239604"/>
          </a:xfrm>
          <a:prstGeom prst="rect">
            <a:avLst/>
          </a:prstGeom>
        </p:spPr>
        <p:txBody>
          <a:bodyPr/>
          <a:lstStyle/>
          <a:p>
            <a:pPr/>
            <a:r>
              <a:t>language proficiency tests intended for adults.</a:t>
            </a:r>
          </a:p>
          <a:p>
            <a:pPr/>
            <a:r>
              <a:t>assess language skills in practical situations where adults may generally need to speak, listen, write or read in a foreign language – at home or abroad.</a:t>
            </a:r>
          </a:p>
          <a:p>
            <a:pPr/>
            <a:r>
              <a:t>Medis local organizer in Åland</a:t>
            </a:r>
          </a:p>
        </p:txBody>
      </p:sp>
      <p:pic>
        <p:nvPicPr>
          <p:cNvPr id="180" name="ASE-logo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1964" y="2794461"/>
            <a:ext cx="4535122" cy="5553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Certificate</a:t>
            </a:r>
          </a:p>
        </p:txBody>
      </p:sp>
      <p:sp>
        <p:nvSpPr>
          <p:cNvPr id="183" name="Shape 183"/>
          <p:cNvSpPr/>
          <p:nvPr>
            <p:ph type="body" idx="1"/>
          </p:nvPr>
        </p:nvSpPr>
        <p:spPr>
          <a:xfrm>
            <a:off x="1087966" y="2366433"/>
            <a:ext cx="11099801" cy="6286501"/>
          </a:xfrm>
          <a:prstGeom prst="rect">
            <a:avLst/>
          </a:prstGeom>
        </p:spPr>
        <p:txBody>
          <a:bodyPr/>
          <a:lstStyle/>
          <a:p>
            <a:pPr marL="417830" indent="-417830" defTabSz="549148">
              <a:spcBef>
                <a:spcPts val="3900"/>
              </a:spcBef>
              <a:defRPr sz="3384"/>
            </a:pP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to demonstrate language proficiency in a job application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to demonstrate language proficiency required for work assignments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as part of your studies</a:t>
            </a:r>
          </a:p>
          <a:p>
            <a:pPr marL="417830" indent="-417830" defTabSz="549148">
              <a:spcBef>
                <a:spcPts val="3900"/>
              </a:spcBef>
              <a:defRPr sz="3384"/>
            </a:pPr>
            <a:r>
              <a:t>to demonstrate language proficiency required for acquisition of Finnish citizenship.</a:t>
            </a:r>
          </a:p>
        </p:txBody>
      </p:sp>
      <p:pic>
        <p:nvPicPr>
          <p:cNvPr id="184" name="ASE-logo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2306" y="93465"/>
            <a:ext cx="2336541" cy="2861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body" sz="half" idx="1"/>
          </p:nvPr>
        </p:nvSpPr>
        <p:spPr>
          <a:xfrm>
            <a:off x="664633" y="761999"/>
            <a:ext cx="5334001" cy="8229601"/>
          </a:xfrm>
          <a:prstGeom prst="rect">
            <a:avLst/>
          </a:prstGeom>
        </p:spPr>
        <p:txBody>
          <a:bodyPr/>
          <a:lstStyle/>
          <a:p>
            <a:pPr algn="l" defTabSz="473201">
              <a:defRPr sz="4050"/>
            </a:pPr>
            <a:r>
              <a:t>Flex-In </a:t>
            </a:r>
          </a:p>
          <a:p>
            <a:pPr marL="360045" indent="-360045" algn="l" defTabSz="473201">
              <a:spcBef>
                <a:spcPts val="3400"/>
              </a:spcBef>
              <a:buSzPct val="75000"/>
              <a:buChar char="•"/>
              <a:defRPr sz="2916"/>
            </a:pPr>
            <a:r>
              <a:t>European Social Fund</a:t>
            </a:r>
          </a:p>
          <a:p>
            <a:pPr marL="360045" indent="-360045" algn="l" defTabSz="473201">
              <a:spcBef>
                <a:spcPts val="3400"/>
              </a:spcBef>
              <a:buSzPct val="75000"/>
              <a:buChar char="•"/>
              <a:defRPr sz="2916"/>
            </a:pPr>
            <a:r>
              <a:t>produces online material for studying Swedish. </a:t>
            </a:r>
          </a:p>
          <a:p>
            <a:pPr marL="360045" indent="-360045" algn="l" defTabSz="473201">
              <a:spcBef>
                <a:spcPts val="3400"/>
              </a:spcBef>
              <a:buSzPct val="75000"/>
              <a:buChar char="•"/>
              <a:defRPr sz="2916"/>
            </a:pPr>
            <a:r>
              <a:t>creates a variety of web based exercises, plus texts, films and recordings with information about Åland and Finland. </a:t>
            </a:r>
          </a:p>
          <a:p>
            <a:pPr marL="360045" indent="-360045" algn="l" defTabSz="473201">
              <a:spcBef>
                <a:spcPts val="3400"/>
              </a:spcBef>
              <a:buSzPct val="75000"/>
              <a:buChar char="•"/>
              <a:defRPr sz="2916"/>
            </a:pPr>
            <a:r>
              <a:t>one group lesson with a teacher every week &amp; students are required to study at home on line in between the lessons.</a:t>
            </a:r>
          </a:p>
        </p:txBody>
      </p:sp>
      <p:pic>
        <p:nvPicPr>
          <p:cNvPr id="187" name="EU_flag_EurSocfund_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3933" y="2813314"/>
            <a:ext cx="6324601" cy="5892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063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9645" r="0" b="96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0" name="Shape 1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integration.ax</a:t>
            </a:r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2010-2013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residenten 2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body" idx="1"/>
          </p:nvPr>
        </p:nvSpPr>
        <p:spPr>
          <a:xfrm>
            <a:off x="952500" y="3331633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  <a:r>
              <a:t>Information office for immigrants</a:t>
            </a:r>
          </a:p>
          <a:p>
            <a:pPr/>
            <a:r>
              <a:t>Owner: The Åland Government</a:t>
            </a:r>
          </a:p>
          <a:p>
            <a:pPr/>
            <a:r>
              <a:t>Open Tuesdays and Thursdays 13-16</a:t>
            </a:r>
          </a:p>
          <a:p>
            <a:pPr/>
            <a:r>
              <a:t>Advice and assistance</a:t>
            </a:r>
          </a:p>
          <a:p>
            <a:pPr/>
            <a:r>
              <a:t>Events, information, lectures</a:t>
            </a:r>
          </a:p>
        </p:txBody>
      </p:sp>
      <p:pic>
        <p:nvPicPr>
          <p:cNvPr id="196" name="Fil 09-11-2017 07 18 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4424" y="408516"/>
            <a:ext cx="5915952" cy="2780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k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5333" y="-39093"/>
            <a:ext cx="6634134" cy="9831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Events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817033" y="2400300"/>
            <a:ext cx="11099801" cy="6286500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Restaurant Day (</a:t>
            </a:r>
            <a:r>
              <a:rPr u="sng">
                <a:hlinkClick r:id="rId2" invalidUrl="" action="" tgtFrame="" tooltip="" history="1" highlightClick="0" endSnd="0"/>
              </a:rPr>
              <a:t>http://www.restaurantday.org/en/</a:t>
            </a:r>
            <a:r>
              <a:t>)</a:t>
            </a:r>
          </a:p>
          <a:p>
            <a:pPr/>
            <a:r>
              <a:t>Bus tours</a:t>
            </a:r>
          </a:p>
          <a:p>
            <a:pPr/>
            <a:r>
              <a:t>United invitations (</a:t>
            </a:r>
            <a:r>
              <a:rPr u="sng">
                <a:hlinkClick r:id="rId3" invalidUrl="" action="" tgtFrame="" tooltip="" history="1" highlightClick="0" endSnd="0"/>
              </a:rPr>
              <a:t>http://www.unitedinvitations.org</a:t>
            </a:r>
            <a:r>
              <a:t>)</a:t>
            </a:r>
          </a:p>
          <a:p>
            <a:pPr/>
            <a:r>
              <a:t>Information talks (Start your own business, Your rights and duties as an employee)</a:t>
            </a:r>
          </a:p>
        </p:txBody>
      </p:sp>
      <p:pic>
        <p:nvPicPr>
          <p:cNvPr id="200" name="Fil 09-11-2017 07 18 0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1683" y="209803"/>
            <a:ext cx="3022208" cy="142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il 09-11-2017 07 22 43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66" t="0" r="2066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il 09-11-2017 07 23 00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843" r="0" b="284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Fil 09-11-2017 07 24 0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Fil 09-11-2017 07 24 3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Fil 09-11-2017 07 17 14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Fil 09-11-2017 07 23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3" y="-8070"/>
            <a:ext cx="12993953" cy="9745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nickeri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33" t="0" r="55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pad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933" t="0" r="59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vävhöst-16 (68)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33" t="0" r="125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keramik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33" t="0" r="55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Fil 09-11-2017 07 20 43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20069"/>
            <a:ext cx="13004800" cy="97134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Sfi - </a:t>
            </a:r>
          </a:p>
          <a:p>
            <a:pPr defTabSz="502412">
              <a:defRPr sz="6622"/>
            </a:pPr>
            <a:r>
              <a:t>Swedish for immigrants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xfrm>
            <a:off x="952500" y="2668786"/>
            <a:ext cx="11099800" cy="6699251"/>
          </a:xfrm>
          <a:prstGeom prst="rect">
            <a:avLst/>
          </a:prstGeom>
        </p:spPr>
        <p:txBody>
          <a:bodyPr/>
          <a:lstStyle/>
          <a:p>
            <a:pPr/>
            <a:r>
              <a:t>Intensive courses in Swedish for immigrants</a:t>
            </a:r>
          </a:p>
          <a:p>
            <a:pPr/>
            <a:r>
              <a:t>A labor market training scheme</a:t>
            </a:r>
          </a:p>
          <a:p>
            <a:pPr/>
            <a:r>
              <a:t>The courses are funded by Åland governement</a:t>
            </a:r>
          </a:p>
          <a:p>
            <a:pPr/>
            <a:r>
              <a:t>Free of charge for students</a:t>
            </a:r>
          </a:p>
          <a:p>
            <a:pPr/>
            <a:r>
              <a:t>Students receive support from Ams during courses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